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0" r:id="rId8"/>
    <p:sldId id="264"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37"/>
  </p:normalViewPr>
  <p:slideViewPr>
    <p:cSldViewPr>
      <p:cViewPr varScale="1">
        <p:scale>
          <a:sx n="105" d="100"/>
          <a:sy n="105" d="100"/>
        </p:scale>
        <p:origin x="1840"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374FC16-F411-4436-90A4-FE4E8C70526E}" type="datetimeFigureOut">
              <a:rPr lang="en-GB" smtClean="0"/>
              <a:t>14/02/2019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55445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374FC16-F411-4436-90A4-FE4E8C70526E}" type="datetimeFigureOut">
              <a:rPr lang="en-GB" smtClean="0"/>
              <a:t>14/02/2019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29730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374FC16-F411-4436-90A4-FE4E8C70526E}" type="datetimeFigureOut">
              <a:rPr lang="en-GB" smtClean="0"/>
              <a:t>14/02/2019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291104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374FC16-F411-4436-90A4-FE4E8C70526E}" type="datetimeFigureOut">
              <a:rPr lang="en-GB" smtClean="0"/>
              <a:t>14/02/2019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11234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74FC16-F411-4436-90A4-FE4E8C70526E}" type="datetimeFigureOut">
              <a:rPr lang="en-GB" smtClean="0"/>
              <a:t>14/02/2019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234132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374FC16-F411-4436-90A4-FE4E8C70526E}" type="datetimeFigureOut">
              <a:rPr lang="en-GB" smtClean="0"/>
              <a:t>14/02/2019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19121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374FC16-F411-4436-90A4-FE4E8C70526E}" type="datetimeFigureOut">
              <a:rPr lang="en-GB" smtClean="0"/>
              <a:t>14/02/2019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3968347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374FC16-F411-4436-90A4-FE4E8C70526E}" type="datetimeFigureOut">
              <a:rPr lang="en-GB" smtClean="0"/>
              <a:t>14/02/2019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2082912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74FC16-F411-4436-90A4-FE4E8C70526E}" type="datetimeFigureOut">
              <a:rPr lang="en-GB" smtClean="0"/>
              <a:t>14/02/2019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4166353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74FC16-F411-4436-90A4-FE4E8C70526E}" type="datetimeFigureOut">
              <a:rPr lang="en-GB" smtClean="0"/>
              <a:t>14/02/2019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360102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74FC16-F411-4436-90A4-FE4E8C70526E}" type="datetimeFigureOut">
              <a:rPr lang="en-GB" smtClean="0"/>
              <a:t>14/02/2019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A851CA-D159-4A84-80BA-DFB486EF4FA4}" type="slidenum">
              <a:rPr lang="en-GB" smtClean="0"/>
              <a:t>‹#›</a:t>
            </a:fld>
            <a:endParaRPr lang="en-GB"/>
          </a:p>
        </p:txBody>
      </p:sp>
    </p:spTree>
    <p:extLst>
      <p:ext uri="{BB962C8B-B14F-4D97-AF65-F5344CB8AC3E}">
        <p14:creationId xmlns:p14="http://schemas.microsoft.com/office/powerpoint/2010/main" val="4118425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4FC16-F411-4436-90A4-FE4E8C70526E}" type="datetimeFigureOut">
              <a:rPr lang="en-GB" smtClean="0"/>
              <a:t>14/02/2019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A851CA-D159-4A84-80BA-DFB486EF4FA4}" type="slidenum">
              <a:rPr lang="en-GB" smtClean="0"/>
              <a:t>‹#›</a:t>
            </a:fld>
            <a:endParaRPr lang="en-GB"/>
          </a:p>
        </p:txBody>
      </p:sp>
    </p:spTree>
    <p:extLst>
      <p:ext uri="{BB962C8B-B14F-4D97-AF65-F5344CB8AC3E}">
        <p14:creationId xmlns:p14="http://schemas.microsoft.com/office/powerpoint/2010/main" val="20069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2060848"/>
            <a:ext cx="7916416" cy="2190105"/>
          </a:xfrm>
        </p:spPr>
        <p:txBody>
          <a:bodyPr>
            <a:normAutofit/>
          </a:bodyPr>
          <a:lstStyle/>
          <a:p>
            <a:r>
              <a:rPr lang="en-GB" sz="5400" dirty="0">
                <a:solidFill>
                  <a:schemeClr val="bg1"/>
                </a:solidFill>
              </a:rPr>
              <a:t>Software Quality Assurance</a:t>
            </a:r>
          </a:p>
        </p:txBody>
      </p:sp>
      <p:pic>
        <p:nvPicPr>
          <p:cNvPr id="3" name="Picture 2">
            <a:extLst>
              <a:ext uri="{FF2B5EF4-FFF2-40B4-BE49-F238E27FC236}">
                <a16:creationId xmlns:a16="http://schemas.microsoft.com/office/drawing/2014/main" id="{EE1A1AC6-4858-E949-AE27-9C3AD43816E9}"/>
              </a:ext>
            </a:extLst>
          </p:cNvPr>
          <p:cNvPicPr>
            <a:picLocks noChangeAspect="1"/>
          </p:cNvPicPr>
          <p:nvPr/>
        </p:nvPicPr>
        <p:blipFill>
          <a:blip r:embed="rId2"/>
          <a:stretch>
            <a:fillRect/>
          </a:stretch>
        </p:blipFill>
        <p:spPr>
          <a:xfrm>
            <a:off x="2355776" y="3861048"/>
            <a:ext cx="4427984" cy="2490741"/>
          </a:xfrm>
          <a:prstGeom prst="rect">
            <a:avLst/>
          </a:prstGeom>
        </p:spPr>
      </p:pic>
      <p:pic>
        <p:nvPicPr>
          <p:cNvPr id="4" name="Picture 3">
            <a:extLst>
              <a:ext uri="{FF2B5EF4-FFF2-40B4-BE49-F238E27FC236}">
                <a16:creationId xmlns:a16="http://schemas.microsoft.com/office/drawing/2014/main" id="{FA13A8A6-2FF1-D64C-9AE4-5A6D018DFE21}"/>
              </a:ext>
            </a:extLst>
          </p:cNvPr>
          <p:cNvPicPr>
            <a:picLocks noChangeAspect="1"/>
          </p:cNvPicPr>
          <p:nvPr/>
        </p:nvPicPr>
        <p:blipFill>
          <a:blip r:embed="rId3"/>
          <a:stretch>
            <a:fillRect/>
          </a:stretch>
        </p:blipFill>
        <p:spPr>
          <a:xfrm>
            <a:off x="395536" y="404664"/>
            <a:ext cx="3724626" cy="2100836"/>
          </a:xfrm>
          <a:prstGeom prst="rect">
            <a:avLst/>
          </a:prstGeom>
        </p:spPr>
      </p:pic>
    </p:spTree>
    <p:extLst>
      <p:ext uri="{BB962C8B-B14F-4D97-AF65-F5344CB8AC3E}">
        <p14:creationId xmlns:p14="http://schemas.microsoft.com/office/powerpoint/2010/main" val="2390220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chemeClr val="bg1"/>
                </a:solidFill>
              </a:rPr>
              <a:t>What is Software Quality Assurance?</a:t>
            </a:r>
          </a:p>
        </p:txBody>
      </p:sp>
      <p:pic>
        <p:nvPicPr>
          <p:cNvPr id="4" name="Content Placeholder 3">
            <a:extLst>
              <a:ext uri="{FF2B5EF4-FFF2-40B4-BE49-F238E27FC236}">
                <a16:creationId xmlns:a16="http://schemas.microsoft.com/office/drawing/2014/main" id="{025166E6-BD6C-5940-954E-897543E2DB77}"/>
              </a:ext>
            </a:extLst>
          </p:cNvPr>
          <p:cNvPicPr>
            <a:picLocks noGrp="1" noChangeAspect="1"/>
          </p:cNvPicPr>
          <p:nvPr>
            <p:ph idx="1"/>
          </p:nvPr>
        </p:nvPicPr>
        <p:blipFill>
          <a:blip r:embed="rId2"/>
          <a:stretch>
            <a:fillRect/>
          </a:stretch>
        </p:blipFill>
        <p:spPr>
          <a:xfrm>
            <a:off x="2743511" y="1600200"/>
            <a:ext cx="3656978" cy="4525963"/>
          </a:xfrm>
          <a:prstGeom prst="rect">
            <a:avLst/>
          </a:prstGeom>
        </p:spPr>
      </p:pic>
    </p:spTree>
    <p:extLst>
      <p:ext uri="{BB962C8B-B14F-4D97-AF65-F5344CB8AC3E}">
        <p14:creationId xmlns:p14="http://schemas.microsoft.com/office/powerpoint/2010/main" val="338501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Software Quality</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844824"/>
            <a:ext cx="5972175"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0427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a:solidFill>
                  <a:schemeClr val="bg1"/>
                </a:solidFill>
              </a:rPr>
              <a:t>Requirements</a:t>
            </a:r>
          </a:p>
        </p:txBody>
      </p:sp>
      <p:sp>
        <p:nvSpPr>
          <p:cNvPr id="3" name="Content Placeholder 2"/>
          <p:cNvSpPr>
            <a:spLocks noGrp="1"/>
          </p:cNvSpPr>
          <p:nvPr>
            <p:ph idx="1"/>
          </p:nvPr>
        </p:nvSpPr>
        <p:spPr/>
        <p:txBody>
          <a:bodyPr/>
          <a:lstStyle/>
          <a:p>
            <a:r>
              <a:rPr lang="en-GB" dirty="0">
                <a:solidFill>
                  <a:schemeClr val="bg1"/>
                </a:solidFill>
              </a:rPr>
              <a:t>Real business requirements</a:t>
            </a:r>
          </a:p>
          <a:p>
            <a:pPr lvl="1"/>
            <a:r>
              <a:rPr lang="en-GB" dirty="0">
                <a:solidFill>
                  <a:schemeClr val="bg1"/>
                </a:solidFill>
              </a:rPr>
              <a:t>Design</a:t>
            </a:r>
          </a:p>
          <a:p>
            <a:pPr lvl="1"/>
            <a:r>
              <a:rPr lang="en-GB" dirty="0">
                <a:solidFill>
                  <a:schemeClr val="bg1"/>
                </a:solidFill>
              </a:rPr>
              <a:t>Conformance</a:t>
            </a:r>
          </a:p>
          <a:p>
            <a:pPr lvl="1"/>
            <a:r>
              <a:rPr lang="en-GB" dirty="0">
                <a:solidFill>
                  <a:schemeClr val="bg1"/>
                </a:solidFill>
              </a:rPr>
              <a:t>Performance</a:t>
            </a:r>
          </a:p>
          <a:p>
            <a:r>
              <a:rPr lang="en-GB" dirty="0">
                <a:solidFill>
                  <a:schemeClr val="bg1"/>
                </a:solidFill>
              </a:rPr>
              <a:t>System requirements</a:t>
            </a:r>
          </a:p>
        </p:txBody>
      </p:sp>
      <p:pic>
        <p:nvPicPr>
          <p:cNvPr id="4" name="Picture 3">
            <a:extLst>
              <a:ext uri="{FF2B5EF4-FFF2-40B4-BE49-F238E27FC236}">
                <a16:creationId xmlns:a16="http://schemas.microsoft.com/office/drawing/2014/main" id="{3DC2477B-4BA0-E44B-8094-F98DC082C52E}"/>
              </a:ext>
            </a:extLst>
          </p:cNvPr>
          <p:cNvPicPr>
            <a:picLocks noChangeAspect="1"/>
          </p:cNvPicPr>
          <p:nvPr/>
        </p:nvPicPr>
        <p:blipFill rotWithShape="1">
          <a:blip r:embed="rId2"/>
          <a:srcRect l="27951" r="5901"/>
          <a:stretch/>
        </p:blipFill>
        <p:spPr>
          <a:xfrm>
            <a:off x="4139952" y="4212968"/>
            <a:ext cx="4975808" cy="2664081"/>
          </a:xfrm>
          <a:prstGeom prst="rect">
            <a:avLst/>
          </a:prstGeom>
        </p:spPr>
      </p:pic>
    </p:spTree>
    <p:extLst>
      <p:ext uri="{BB962C8B-B14F-4D97-AF65-F5344CB8AC3E}">
        <p14:creationId xmlns:p14="http://schemas.microsoft.com/office/powerpoint/2010/main" val="13561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chemeClr val="bg1"/>
                </a:solidFill>
              </a:rPr>
              <a:t>International Organisation for Standardisation (ISO)</a:t>
            </a:r>
          </a:p>
        </p:txBody>
      </p:sp>
      <p:pic>
        <p:nvPicPr>
          <p:cNvPr id="4" name="Content Placeholder 3">
            <a:extLst>
              <a:ext uri="{FF2B5EF4-FFF2-40B4-BE49-F238E27FC236}">
                <a16:creationId xmlns:a16="http://schemas.microsoft.com/office/drawing/2014/main" id="{2E1FBB52-48E8-024D-A4A5-4A6E6192D1C5}"/>
              </a:ext>
            </a:extLst>
          </p:cNvPr>
          <p:cNvPicPr>
            <a:picLocks noGrp="1" noChangeAspect="1"/>
          </p:cNvPicPr>
          <p:nvPr>
            <p:ph idx="1"/>
          </p:nvPr>
        </p:nvPicPr>
        <p:blipFill>
          <a:blip r:embed="rId2"/>
          <a:stretch>
            <a:fillRect/>
          </a:stretch>
        </p:blipFill>
        <p:spPr>
          <a:xfrm>
            <a:off x="2407128" y="1988840"/>
            <a:ext cx="4329744" cy="3986973"/>
          </a:xfrm>
          <a:prstGeom prst="rect">
            <a:avLst/>
          </a:prstGeom>
        </p:spPr>
      </p:pic>
    </p:spTree>
    <p:extLst>
      <p:ext uri="{BB962C8B-B14F-4D97-AF65-F5344CB8AC3E}">
        <p14:creationId xmlns:p14="http://schemas.microsoft.com/office/powerpoint/2010/main" val="205899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ISO 9000</a:t>
            </a:r>
          </a:p>
        </p:txBody>
      </p:sp>
      <p:sp>
        <p:nvSpPr>
          <p:cNvPr id="3" name="Content Placeholder 2"/>
          <p:cNvSpPr>
            <a:spLocks noGrp="1"/>
          </p:cNvSpPr>
          <p:nvPr>
            <p:ph idx="1"/>
          </p:nvPr>
        </p:nvSpPr>
        <p:spPr/>
        <p:txBody>
          <a:bodyPr>
            <a:normAutofit lnSpcReduction="10000"/>
          </a:bodyPr>
          <a:lstStyle/>
          <a:p>
            <a:r>
              <a:rPr lang="en-GB" dirty="0">
                <a:solidFill>
                  <a:schemeClr val="bg1"/>
                </a:solidFill>
              </a:rPr>
              <a:t>ISO 9001:2015 - Quality Management Systems: Requirements</a:t>
            </a:r>
          </a:p>
          <a:p>
            <a:r>
              <a:rPr lang="en-GB" dirty="0">
                <a:solidFill>
                  <a:schemeClr val="bg1"/>
                </a:solidFill>
              </a:rPr>
              <a:t>ISO 9000:2015 - Quality Management Systems: Fundamentals and Vocabulary</a:t>
            </a:r>
          </a:p>
          <a:p>
            <a:r>
              <a:rPr lang="en-GB" dirty="0">
                <a:solidFill>
                  <a:schemeClr val="bg1"/>
                </a:solidFill>
              </a:rPr>
              <a:t>ISO 9004:2009 - Quality Management Systems: Guidelines for Performance Improvements</a:t>
            </a:r>
          </a:p>
          <a:p>
            <a:r>
              <a:rPr lang="en-GB" dirty="0">
                <a:solidFill>
                  <a:schemeClr val="bg1"/>
                </a:solidFill>
              </a:rPr>
              <a:t>ISO 19011:2011 - Guidelines for auditing management systems</a:t>
            </a:r>
          </a:p>
        </p:txBody>
      </p:sp>
    </p:spTree>
    <p:extLst>
      <p:ext uri="{BB962C8B-B14F-4D97-AF65-F5344CB8AC3E}">
        <p14:creationId xmlns:p14="http://schemas.microsoft.com/office/powerpoint/2010/main" val="1835895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Case Study 2</a:t>
            </a:r>
          </a:p>
        </p:txBody>
      </p:sp>
      <p:sp>
        <p:nvSpPr>
          <p:cNvPr id="3" name="Content Placeholder 2"/>
          <p:cNvSpPr>
            <a:spLocks noGrp="1"/>
          </p:cNvSpPr>
          <p:nvPr>
            <p:ph idx="1"/>
          </p:nvPr>
        </p:nvSpPr>
        <p:spPr/>
        <p:txBody>
          <a:bodyPr>
            <a:normAutofit fontScale="92500"/>
          </a:bodyPr>
          <a:lstStyle/>
          <a:p>
            <a:r>
              <a:rPr lang="en-GB" sz="2400" b="1" dirty="0">
                <a:solidFill>
                  <a:schemeClr val="bg1"/>
                </a:solidFill>
              </a:rPr>
              <a:t>International Office Equipment Group Maintenance Accounts </a:t>
            </a:r>
          </a:p>
          <a:p>
            <a:r>
              <a:rPr lang="en-GB" sz="2400" dirty="0">
                <a:solidFill>
                  <a:schemeClr val="bg1"/>
                </a:solidFill>
              </a:rPr>
              <a:t>International Office Equipment (IOE) is a company which manufactures and supplies various items of high-technology office equipment. An expanding area of their work is the maintenance of ICT equipment. They have now started to undertake maintenance of equipment for which they were not originally the suppliers. A computer-based batch processing system deals with invoicing on a job-by-job basis. An organization might have to call IOE out several times to deal with different bits of equipment and there is a need to be able to </a:t>
            </a:r>
            <a:r>
              <a:rPr lang="en-GB" sz="2400" dirty="0">
                <a:solidFill>
                  <a:srgbClr val="FF0000"/>
                </a:solidFill>
              </a:rPr>
              <a:t>group the invoice details for work done into “group accounts” for which monthly statements will be produced. </a:t>
            </a:r>
            <a:r>
              <a:rPr lang="en-GB" sz="2400" dirty="0">
                <a:solidFill>
                  <a:schemeClr val="bg1"/>
                </a:solidFill>
              </a:rPr>
              <a:t>A new project manager has been given the task of implementing this </a:t>
            </a:r>
            <a:r>
              <a:rPr lang="en-GB" sz="2400" dirty="0">
                <a:solidFill>
                  <a:srgbClr val="7030A0"/>
                </a:solidFill>
              </a:rPr>
              <a:t>extension to the invoicing system</a:t>
            </a:r>
            <a:r>
              <a:rPr lang="en-GB" sz="2400" dirty="0">
                <a:solidFill>
                  <a:schemeClr val="accent4">
                    <a:lumMod val="60000"/>
                    <a:lumOff val="40000"/>
                  </a:schemeClr>
                </a:solidFill>
              </a:rPr>
              <a:t>. </a:t>
            </a:r>
          </a:p>
        </p:txBody>
      </p:sp>
    </p:spTree>
    <p:extLst>
      <p:ext uri="{BB962C8B-B14F-4D97-AF65-F5344CB8AC3E}">
        <p14:creationId xmlns:p14="http://schemas.microsoft.com/office/powerpoint/2010/main" val="218208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2E6D-9FA8-8941-BD98-3D945D305F08}"/>
              </a:ext>
            </a:extLst>
          </p:cNvPr>
          <p:cNvSpPr>
            <a:spLocks noGrp="1"/>
          </p:cNvSpPr>
          <p:nvPr>
            <p:ph type="title"/>
          </p:nvPr>
        </p:nvSpPr>
        <p:spPr>
          <a:xfrm>
            <a:off x="457200" y="2060848"/>
            <a:ext cx="8229600" cy="2439144"/>
          </a:xfrm>
        </p:spPr>
        <p:txBody>
          <a:bodyPr>
            <a:normAutofit/>
          </a:bodyPr>
          <a:lstStyle/>
          <a:p>
            <a:r>
              <a:rPr lang="en-US" dirty="0">
                <a:solidFill>
                  <a:schemeClr val="bg1"/>
                </a:solidFill>
              </a:rPr>
              <a:t>Thanks for listening</a:t>
            </a:r>
            <a:br>
              <a:rPr lang="en-US" dirty="0">
                <a:solidFill>
                  <a:schemeClr val="bg1"/>
                </a:solidFill>
              </a:rPr>
            </a:br>
            <a:br>
              <a:rPr lang="en-US" dirty="0">
                <a:solidFill>
                  <a:schemeClr val="bg1"/>
                </a:solidFill>
              </a:rPr>
            </a:br>
            <a:r>
              <a:rPr lang="en-US" dirty="0">
                <a:solidFill>
                  <a:schemeClr val="bg1"/>
                </a:solidFill>
              </a:rPr>
              <a:t>Any questions?</a:t>
            </a:r>
          </a:p>
        </p:txBody>
      </p:sp>
    </p:spTree>
    <p:extLst>
      <p:ext uri="{BB962C8B-B14F-4D97-AF65-F5344CB8AC3E}">
        <p14:creationId xmlns:p14="http://schemas.microsoft.com/office/powerpoint/2010/main" val="1481297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965</TotalTime>
  <Words>206</Words>
  <Application>Microsoft Macintosh PowerPoint</Application>
  <PresentationFormat>On-screen Show (4:3)</PresentationFormat>
  <Paragraphs>19</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Software Quality Assurance</vt:lpstr>
      <vt:lpstr>What is Software Quality Assurance?</vt:lpstr>
      <vt:lpstr>Software Quality</vt:lpstr>
      <vt:lpstr>Requirements</vt:lpstr>
      <vt:lpstr>International Organisation for Standardisation (ISO)</vt:lpstr>
      <vt:lpstr>ISO 9000</vt:lpstr>
      <vt:lpstr>Case Study 2</vt:lpstr>
      <vt:lpstr>Thanks for listening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Quality Assurance</dc:title>
  <dc:creator>Stephanie L Massie</dc:creator>
  <cp:lastModifiedBy>Stephanie Massie</cp:lastModifiedBy>
  <cp:revision>32</cp:revision>
  <dcterms:created xsi:type="dcterms:W3CDTF">2019-02-12T18:11:08Z</dcterms:created>
  <dcterms:modified xsi:type="dcterms:W3CDTF">2019-02-14T11:05:05Z</dcterms:modified>
</cp:coreProperties>
</file>